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9" r:id="rId4"/>
    <p:sldId id="262" r:id="rId5"/>
    <p:sldId id="263" r:id="rId6"/>
    <p:sldId id="265" r:id="rId7"/>
    <p:sldId id="257" r:id="rId8"/>
    <p:sldId id="264" r:id="rId9"/>
    <p:sldId id="266" r:id="rId10"/>
    <p:sldId id="267" r:id="rId11"/>
    <p:sldId id="260" r:id="rId12"/>
    <p:sldId id="268" r:id="rId13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C0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0B3DC3-5C46-4A7B-A8AA-61AAA575B0DE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7AE925-B0ED-4E20-AC18-75B6158602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0FDA4C-7129-423A-9E20-3E94A1406CB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E10D-5921-45AD-B406-D2EFBDFFE097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9777-662C-42DE-8C24-E8BE2512FB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BC2A-1A8F-48A0-846F-CC56DA766187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7880-890C-4FF0-9143-7CEBE71E30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BC77-C01D-4430-AD6C-96E4C762D155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4482-5966-417B-9D81-1B9D6AA4E3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E06E-3DC5-4DA2-A2E0-FD3C933ADC72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025E-2444-47D1-A86A-A73C35C84D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1F96-5DEF-4B70-AAA1-ECFD351E5676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AFDC-78BE-4816-86F1-E998206DC9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8FA2-6EAF-4F29-88E0-F22D0AC95791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4468-B84E-48A3-9A51-B3D4C3E54E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B522-2031-4742-B1BC-370C98392A3E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091F-BD42-45FA-87B0-4FC822EB1F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DBD7-92A7-4D65-8908-85CBE7E0B404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BBD7-1317-405D-B13F-BAEE8E9119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25B4-62AB-47D6-B489-8FAA190AA1E0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8F61-0F11-4FC3-88FE-81ADA1CB73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CD93-92EE-4382-BF01-567010391AC6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994B-AE68-4CF9-A1B2-62C5B73914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402A-3CB0-4317-8B0F-84ADAE0E3EBD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6571-B7C2-4EE6-98CD-9F2E68A9EFE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F86391-3254-48B5-890C-139A41FFD6C3}" type="datetimeFigureOut">
              <a:rPr lang="uk-UA"/>
              <a:pPr>
                <a:defRPr/>
              </a:pPr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076C8C-CAF6-4A03-8199-412FE66686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9125" y="249238"/>
            <a:ext cx="5707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Прив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іт !!!</a:t>
            </a:r>
          </a:p>
        </p:txBody>
      </p:sp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175"/>
            <a:ext cx="11679238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55963" y="1611313"/>
            <a:ext cx="5610225" cy="119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Мрієш бути завжди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 ТРЕНДІ ???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167063" y="5802313"/>
            <a:ext cx="2533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Segoe Script"/>
              </a:rPr>
              <a:t>Наша адреса: </a:t>
            </a:r>
          </a:p>
          <a:p>
            <a:r>
              <a:rPr lang="uk-UA" b="1">
                <a:latin typeface="Segoe Script"/>
              </a:rPr>
              <a:t>вул. Успенська, 91</a:t>
            </a:r>
          </a:p>
          <a:p>
            <a:r>
              <a:rPr lang="uk-UA" b="1">
                <a:latin typeface="Segoe Script"/>
              </a:rPr>
              <a:t>м. Одеса 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6380163" y="6111875"/>
            <a:ext cx="2486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Segoe Script"/>
              </a:rPr>
              <a:t>(о48)-724-0738</a:t>
            </a:r>
          </a:p>
          <a:p>
            <a:r>
              <a:rPr lang="uk-UA" b="1">
                <a:latin typeface="Segoe Script"/>
              </a:rPr>
              <a:t>(048)-725-69-01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582988" y="2752725"/>
            <a:ext cx="4860925" cy="2257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2E75B6"/>
                </a:solidFill>
                <a:latin typeface="Segoe Script"/>
              </a:rPr>
              <a:t>Хочеш мати цікаву та високооплачувану роботу або власний бізнес ???</a:t>
            </a:r>
            <a:endParaRPr lang="en-US" sz="2800" b="1" dirty="0">
              <a:solidFill>
                <a:srgbClr val="2E75B6"/>
              </a:solidFill>
              <a:latin typeface="Segoe Script"/>
            </a:endParaRPr>
          </a:p>
          <a:p>
            <a:pPr algn="ctr"/>
            <a:r>
              <a:rPr lang="ru-RU" sz="3000" b="1" dirty="0" err="1">
                <a:solidFill>
                  <a:srgbClr val="DC1C08"/>
                </a:solidFill>
                <a:latin typeface="Segoe Script"/>
              </a:rPr>
              <a:t>Тод</a:t>
            </a:r>
            <a:r>
              <a:rPr lang="uk-UA" sz="3000" b="1" dirty="0">
                <a:solidFill>
                  <a:srgbClr val="DC1C08"/>
                </a:solidFill>
                <a:latin typeface="Segoe Script"/>
              </a:rPr>
              <a:t>і тобі – ДО НАС!!!</a:t>
            </a:r>
          </a:p>
        </p:txBody>
      </p:sp>
      <p:pic>
        <p:nvPicPr>
          <p:cNvPr id="14343" name="Рисунок 2" descr="http://oneu.edu.ua/pages/ukr/fac/uef/photo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9663" y="50800"/>
            <a:ext cx="1606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225088" y="5721350"/>
            <a:ext cx="17589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3482975" y="5278438"/>
            <a:ext cx="538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095250" y="98702"/>
            <a:ext cx="1533418" cy="1533418"/>
          </a:xfrm>
          <a:prstGeom prst="ellipse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63" y="441325"/>
            <a:ext cx="1134745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2E75B6"/>
                </a:solidFill>
                <a:latin typeface="Segoe Script"/>
              </a:rPr>
              <a:t>Хто вони – відомі бухгалтери 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3213" y="6075363"/>
            <a:ext cx="7467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692400" y="5567363"/>
            <a:ext cx="7683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Segoe Script"/>
              </a:rPr>
              <a:t>У тебе є шанс бути наступним !!!</a:t>
            </a:r>
          </a:p>
        </p:txBody>
      </p:sp>
      <p:pic>
        <p:nvPicPr>
          <p:cNvPr id="2458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1290638"/>
            <a:ext cx="27352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8300" y="4660900"/>
            <a:ext cx="3867150" cy="68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КАРЛ МАРКС –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автор всесвітньовідомого «Капіталу»</a:t>
            </a:r>
          </a:p>
        </p:txBody>
      </p:sp>
      <p:pic>
        <p:nvPicPr>
          <p:cNvPr id="2458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5688" y="1217613"/>
            <a:ext cx="26574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51863" y="4826000"/>
            <a:ext cx="2962275" cy="465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Відомий автор бренду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Coca-Cola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0" y="6105525"/>
            <a:ext cx="538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025" y="1296988"/>
            <a:ext cx="268605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6"/>
          <p:cNvSpPr/>
          <p:nvPr/>
        </p:nvSpPr>
        <p:spPr>
          <a:xfrm>
            <a:off x="4699000" y="4737100"/>
            <a:ext cx="3575050" cy="68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Мейєр Амшель Ротшильд – всесвітньовідомий міліардер-засновник династії Ротшильдів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50" y="304800"/>
            <a:ext cx="1105535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2E75B6"/>
                </a:solidFill>
                <a:latin typeface="Segoe Script"/>
              </a:rPr>
              <a:t>Де можна побачити, хто такий фахівець з обліку, аудиту та оподаткування 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7638" y="5981700"/>
            <a:ext cx="7467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498600"/>
            <a:ext cx="278765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1498600"/>
            <a:ext cx="27559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9263" y="1498600"/>
            <a:ext cx="27082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49250" y="6099175"/>
            <a:ext cx="538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0875" y="1509713"/>
            <a:ext cx="2824163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38" y="6159500"/>
            <a:ext cx="7467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663" y="3729038"/>
            <a:ext cx="7490051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2E75B6"/>
                </a:solidFill>
                <a:latin typeface="Segoe Script"/>
              </a:rPr>
              <a:t>Приєднуйся до нас !!!</a:t>
            </a:r>
          </a:p>
          <a:p>
            <a:pPr algn="ctr"/>
            <a:r>
              <a:rPr lang="uk-UA" sz="4800" dirty="0">
                <a:solidFill>
                  <a:srgbClr val="DC1C08"/>
                </a:solidFill>
                <a:latin typeface="Segoe Script"/>
              </a:rPr>
              <a:t>Чекаємо на тебе!!!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350" y="406400"/>
            <a:ext cx="72616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DC1C08"/>
                </a:solidFill>
                <a:latin typeface="Segoe Script"/>
              </a:rPr>
              <a:t>Обліково-економічний факультет ОНЕУ – ЦЕ</a:t>
            </a:r>
          </a:p>
          <a:p>
            <a:pPr algn="ctr"/>
            <a:r>
              <a:rPr lang="uk-UA" sz="4000" b="1" dirty="0">
                <a:solidFill>
                  <a:srgbClr val="DC1C08"/>
                </a:solidFill>
                <a:latin typeface="Segoe Script"/>
              </a:rPr>
              <a:t>ТВІЙ ВІРНИЙ КРОК </a:t>
            </a:r>
          </a:p>
          <a:p>
            <a:pPr algn="ctr"/>
            <a:r>
              <a:rPr lang="uk-UA" sz="4000" b="1" dirty="0">
                <a:solidFill>
                  <a:srgbClr val="2E75B6"/>
                </a:solidFill>
                <a:latin typeface="Segoe Script"/>
              </a:rPr>
              <a:t>у стабільне і забезпечене майбутнє </a:t>
            </a:r>
            <a:r>
              <a:rPr lang="uk-UA" sz="4000" b="1" dirty="0" smtClean="0">
                <a:solidFill>
                  <a:srgbClr val="2E75B6"/>
                </a:solidFill>
                <a:latin typeface="Segoe Script"/>
              </a:rPr>
              <a:t>!!!</a:t>
            </a:r>
            <a:endParaRPr lang="uk-UA" sz="4000" b="1" dirty="0">
              <a:solidFill>
                <a:srgbClr val="2E75B6"/>
              </a:solidFill>
              <a:latin typeface="Segoe Script"/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582738" y="5526088"/>
            <a:ext cx="538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788" y="309563"/>
            <a:ext cx="1134745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2E75B6"/>
                </a:solidFill>
                <a:latin typeface="Segoe Script"/>
              </a:rPr>
              <a:t>Ти – теперішній випускник і </a:t>
            </a:r>
          </a:p>
          <a:p>
            <a:pPr algn="ctr"/>
            <a:r>
              <a:rPr lang="uk-UA" sz="3600" b="1">
                <a:solidFill>
                  <a:srgbClr val="2E75B6"/>
                </a:solidFill>
                <a:latin typeface="Segoe Script"/>
              </a:rPr>
              <a:t>майбутній абітурієнт ???</a:t>
            </a:r>
          </a:p>
        </p:txBody>
      </p:sp>
      <p:pic>
        <p:nvPicPr>
          <p:cNvPr id="1536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513" y="2124075"/>
            <a:ext cx="6096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93675" y="5608638"/>
            <a:ext cx="6470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hlink"/>
                </a:solidFill>
                <a:latin typeface="Segoe Script"/>
              </a:rPr>
              <a:t>Ми – команда фахівців обліково-економічного факультету ОНЕУ - готові відкрити двері у світ справи, яку любимо і знаємо на вищому рівні!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675" y="1525588"/>
            <a:ext cx="6081713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C55A11"/>
                </a:solidFill>
                <a:latin typeface="Calibri" pitchFamily="34" charset="0"/>
              </a:rPr>
              <a:t>Хочеш більше дізнатися, що таке «бути фахівцем з обліку, аудиту, аналізу і оподаткування» ?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650875" y="2593975"/>
            <a:ext cx="5167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B050"/>
                </a:solidFill>
                <a:latin typeface="Calibri" pitchFamily="34" charset="0"/>
              </a:rPr>
              <a:t>Можливо, просто цікавишся бізнесом чи хочеш навчатися управляти власними грошима ?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50875" y="3727450"/>
            <a:ext cx="516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Хочеш бути – особою, без якої не обійдеться жодне підприємство?</a:t>
            </a:r>
          </a:p>
          <a:p>
            <a:pPr algn="ctr"/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Мрієш стати фінансовим директором або просто ПРАВОЮ РУКОЮ КЕРІВНИКА ?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6808788" y="1428750"/>
            <a:ext cx="5383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913" y="1235075"/>
            <a:ext cx="11345862" cy="347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000" b="1" i="1" dirty="0">
                <a:solidFill>
                  <a:srgbClr val="2E75B6"/>
                </a:solidFill>
                <a:latin typeface="Segoe Script"/>
              </a:rPr>
              <a:t>Ти завжди цікавився: як управляти </a:t>
            </a:r>
          </a:p>
          <a:p>
            <a:pPr algn="ctr"/>
            <a:r>
              <a:rPr lang="uk-UA" sz="3000" b="1" i="1" dirty="0">
                <a:solidFill>
                  <a:srgbClr val="2E75B6"/>
                </a:solidFill>
                <a:latin typeface="Segoe Script"/>
              </a:rPr>
              <a:t>грошима і як їх заробляти???</a:t>
            </a:r>
          </a:p>
          <a:p>
            <a:pPr algn="ctr"/>
            <a:endParaRPr lang="uk-UA" sz="3000" b="1" i="1" dirty="0">
              <a:solidFill>
                <a:srgbClr val="2E75B6"/>
              </a:solidFill>
              <a:latin typeface="Segoe Script"/>
            </a:endParaRPr>
          </a:p>
          <a:p>
            <a:pPr algn="ctr"/>
            <a:r>
              <a:rPr lang="uk-UA" sz="3000" b="1" i="1" dirty="0">
                <a:solidFill>
                  <a:srgbClr val="DC1C08"/>
                </a:solidFill>
                <a:latin typeface="Segoe Script"/>
              </a:rPr>
              <a:t>Ми тебе навчимо!</a:t>
            </a:r>
          </a:p>
          <a:p>
            <a:pPr algn="ctr"/>
            <a:endParaRPr lang="uk-UA" sz="3000" b="1" i="1" dirty="0">
              <a:solidFill>
                <a:srgbClr val="DC1C08"/>
              </a:solidFill>
              <a:latin typeface="Segoe Script"/>
            </a:endParaRPr>
          </a:p>
          <a:p>
            <a:pPr algn="ctr"/>
            <a:r>
              <a:rPr lang="uk-UA" sz="3600" b="1" dirty="0">
                <a:solidFill>
                  <a:schemeClr val="hlink"/>
                </a:solidFill>
                <a:latin typeface="Segoe Script"/>
              </a:rPr>
              <a:t>ЩО ТИ ОТРИМАЄШЬ, </a:t>
            </a:r>
          </a:p>
          <a:p>
            <a:pPr algn="ctr"/>
            <a:r>
              <a:rPr lang="uk-UA" sz="3600" b="1" dirty="0">
                <a:solidFill>
                  <a:schemeClr val="hlink"/>
                </a:solidFill>
                <a:latin typeface="Segoe Script"/>
              </a:rPr>
              <a:t>навчаючись у нас?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31788" y="2060575"/>
            <a:ext cx="2189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DC1C08"/>
                </a:solidFill>
                <a:latin typeface="Segoe Script"/>
              </a:rPr>
              <a:t>Можливість працювати дистанційно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9278938" y="2120900"/>
            <a:ext cx="2747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DC1C08"/>
                </a:solidFill>
                <a:latin typeface="Segoe Script"/>
              </a:rPr>
              <a:t>Можливість отримувати достойну оплату праці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632325" y="4799013"/>
            <a:ext cx="300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DC1C08"/>
                </a:solidFill>
                <a:latin typeface="Segoe Script"/>
              </a:rPr>
              <a:t>Достойна кар'єра і професійний рост</a:t>
            </a:r>
          </a:p>
        </p:txBody>
      </p:sp>
      <p:pic>
        <p:nvPicPr>
          <p:cNvPr id="1638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3388" y="3756025"/>
            <a:ext cx="2981326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3038" y="3635375"/>
            <a:ext cx="323056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8672513" y="3394075"/>
            <a:ext cx="2224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DC1C08"/>
                </a:solidFill>
                <a:latin typeface="Segoe Script"/>
              </a:rPr>
              <a:t>Широкий спектр працевлаштування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3435350" y="5468938"/>
            <a:ext cx="538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1733550" y="3197225"/>
            <a:ext cx="20367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DC1C08"/>
                </a:solidFill>
                <a:latin typeface="Segoe Script"/>
              </a:rPr>
              <a:t>Вміння планувати та складати бюджет сім'ї і будь-якого підприємства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0950" y="5942013"/>
            <a:ext cx="7467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16395" name="TextBox 7"/>
          <p:cNvSpPr txBox="1">
            <a:spLocks noChangeArrowheads="1"/>
          </p:cNvSpPr>
          <p:nvPr/>
        </p:nvSpPr>
        <p:spPr bwMode="auto">
          <a:xfrm>
            <a:off x="1035050" y="1588"/>
            <a:ext cx="101869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FF0000"/>
                </a:solidFill>
                <a:latin typeface="Calibri" pitchFamily="34" charset="0"/>
              </a:rPr>
              <a:t>Облік, аудит і оподаткування: </a:t>
            </a:r>
          </a:p>
          <a:p>
            <a:pPr algn="ctr"/>
            <a:r>
              <a:rPr lang="uk-UA" sz="2800" b="1" i="1">
                <a:solidFill>
                  <a:srgbClr val="FF0000"/>
                </a:solidFill>
                <a:latin typeface="Calibri" pitchFamily="34" charset="0"/>
              </a:rPr>
              <a:t>мова бізнесу, економічної незалежності і багатства кожної людини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159500" y="4521200"/>
            <a:ext cx="0" cy="279400"/>
          </a:xfrm>
          <a:prstGeom prst="line">
            <a:avLst/>
          </a:prstGeom>
          <a:noFill/>
          <a:ln w="635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2349500" y="2514600"/>
            <a:ext cx="1663700" cy="736600"/>
          </a:xfrm>
          <a:prstGeom prst="line">
            <a:avLst/>
          </a:prstGeom>
          <a:noFill/>
          <a:ln w="635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8255000" y="2324100"/>
            <a:ext cx="1308100" cy="1041400"/>
          </a:xfrm>
          <a:prstGeom prst="line">
            <a:avLst/>
          </a:prstGeom>
          <a:noFill/>
          <a:ln w="603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3657600" y="4241800"/>
            <a:ext cx="215900" cy="0"/>
          </a:xfrm>
          <a:prstGeom prst="line">
            <a:avLst/>
          </a:prstGeom>
          <a:noFill/>
          <a:ln w="635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8521700" y="4127500"/>
            <a:ext cx="292100" cy="0"/>
          </a:xfrm>
          <a:prstGeom prst="line">
            <a:avLst/>
          </a:prstGeom>
          <a:noFill/>
          <a:ln w="635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688" y="2746375"/>
            <a:ext cx="6269037" cy="173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uk-UA" sz="3600" b="1">
                <a:solidFill>
                  <a:srgbClr val="2E75B6"/>
                </a:solidFill>
                <a:latin typeface="Segoe Script"/>
              </a:rPr>
              <a:t>Чим займається фахівець </a:t>
            </a:r>
          </a:p>
          <a:p>
            <a:pPr algn="ctr"/>
            <a:r>
              <a:rPr lang="uk-UA" sz="3600" b="1">
                <a:solidFill>
                  <a:srgbClr val="2E75B6"/>
                </a:solidFill>
                <a:latin typeface="Segoe Script"/>
              </a:rPr>
              <a:t>з обліку, аудиту та </a:t>
            </a:r>
          </a:p>
          <a:p>
            <a:pPr algn="ctr"/>
            <a:r>
              <a:rPr lang="uk-UA" sz="3600" b="1">
                <a:solidFill>
                  <a:srgbClr val="2E75B6"/>
                </a:solidFill>
                <a:latin typeface="Segoe Script"/>
              </a:rPr>
              <a:t>оподаткування?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4097338" y="5091113"/>
            <a:ext cx="429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Segoe Script"/>
              </a:rPr>
              <a:t>Фінансовий та управлінський облік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8758238" y="3814763"/>
            <a:ext cx="3433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Segoe Script"/>
              </a:rPr>
              <a:t>Податкове планування</a:t>
            </a:r>
          </a:p>
          <a:p>
            <a:r>
              <a:rPr lang="uk-UA" sz="2000">
                <a:latin typeface="Segoe Script"/>
              </a:rPr>
              <a:t>і управління податковими ризиками</a:t>
            </a: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7369175" y="1111250"/>
            <a:ext cx="3589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Segoe Script"/>
              </a:rPr>
              <a:t>Реалізація власного бізнес-проекту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442913" y="4835525"/>
            <a:ext cx="3309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Segoe Script"/>
              </a:rPr>
              <a:t>Стратегічний, фінансовий </a:t>
            </a:r>
          </a:p>
          <a:p>
            <a:pPr algn="ctr"/>
            <a:r>
              <a:rPr lang="uk-UA" sz="2000">
                <a:latin typeface="Segoe Script"/>
              </a:rPr>
              <a:t>і управлінський аналіз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792163" y="958850"/>
            <a:ext cx="4779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Segoe Script"/>
              </a:rPr>
              <a:t>Консультування бізнесу з питань </a:t>
            </a:r>
          </a:p>
          <a:p>
            <a:pPr algn="ctr"/>
            <a:r>
              <a:rPr lang="uk-UA" sz="2000">
                <a:latin typeface="Segoe Script"/>
              </a:rPr>
              <a:t>управління фінансами, обліку, аудиту, </a:t>
            </a:r>
          </a:p>
          <a:p>
            <a:pPr algn="ctr"/>
            <a:r>
              <a:rPr lang="uk-UA" sz="2000">
                <a:latin typeface="Segoe Script"/>
              </a:rPr>
              <a:t>оподаткування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50" y="6100763"/>
            <a:ext cx="7467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44450" y="6100763"/>
            <a:ext cx="538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442913" y="3827463"/>
            <a:ext cx="2444750" cy="885825"/>
          </a:xfrm>
          <a:prstGeom prst="curvedRightArrow">
            <a:avLst>
              <a:gd name="adj1" fmla="val 20000"/>
              <a:gd name="adj2" fmla="val 40000"/>
              <a:gd name="adj3" fmla="val 851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5607050" y="4467225"/>
            <a:ext cx="228600" cy="509588"/>
          </a:xfrm>
          <a:prstGeom prst="downArrow">
            <a:avLst>
              <a:gd name="adj1" fmla="val 50000"/>
              <a:gd name="adj2" fmla="val 557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9121776" y="2907167"/>
            <a:ext cx="2522538" cy="907596"/>
          </a:xfrm>
          <a:prstGeom prst="curvedLeftArrow">
            <a:avLst>
              <a:gd name="adj1" fmla="val 20000"/>
              <a:gd name="adj2" fmla="val 40000"/>
              <a:gd name="adj3" fmla="val 1234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3632200" y="1905000"/>
            <a:ext cx="241300" cy="825500"/>
          </a:xfrm>
          <a:prstGeom prst="upArrow">
            <a:avLst>
              <a:gd name="adj1" fmla="val 50000"/>
              <a:gd name="adj2" fmla="val 855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7772400" y="1968500"/>
            <a:ext cx="241300" cy="825500"/>
          </a:xfrm>
          <a:prstGeom prst="upArrow">
            <a:avLst>
              <a:gd name="adj1" fmla="val 50000"/>
              <a:gd name="adj2" fmla="val 855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763" y="2746375"/>
            <a:ext cx="6854825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2E75B6"/>
                </a:solidFill>
                <a:latin typeface="Segoe Script"/>
              </a:rPr>
              <a:t>Де ВИ зможете працювати ???....</a:t>
            </a:r>
            <a:endParaRPr lang="uk-UA" sz="3200" b="1">
              <a:solidFill>
                <a:srgbClr val="2E75B6"/>
              </a:solidFill>
              <a:latin typeface="Segoe Scrip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9238" y="6099175"/>
            <a:ext cx="74676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61975" y="3754438"/>
            <a:ext cx="368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Segoe Script"/>
              </a:rPr>
              <a:t>Органи державної влади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059238" y="388938"/>
            <a:ext cx="492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Segoe Script"/>
              </a:rPr>
              <a:t>Банки і фінансові установи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15913" y="295275"/>
            <a:ext cx="3217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Segoe Script"/>
              </a:rPr>
              <a:t>Міжнародні аудиторські компанії і підприємства всіх форм власності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8675688" y="788988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Segoe Script"/>
              </a:rPr>
              <a:t>Фіскальна служ</a:t>
            </a:r>
            <a:r>
              <a:rPr lang="uk-UA" sz="2000">
                <a:latin typeface="Segoe Script"/>
              </a:rPr>
              <a:t>ба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4654550" y="5335588"/>
            <a:ext cx="288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Segoe Script"/>
              </a:rPr>
              <a:t>Соціальні служби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8548688" y="3749675"/>
            <a:ext cx="32797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Segoe Script"/>
              </a:rPr>
              <a:t>Приватна практика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1772558"/>
            <a:ext cx="1637872" cy="15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7832" y="1083470"/>
            <a:ext cx="157321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884238"/>
            <a:ext cx="253523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250825" y="6130925"/>
            <a:ext cx="5383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6263" y="3221038"/>
            <a:ext cx="34194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988" y="4298950"/>
            <a:ext cx="253365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69363" y="4173538"/>
            <a:ext cx="264001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88" y="309563"/>
            <a:ext cx="1134745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2E75B6"/>
                </a:solidFill>
                <a:latin typeface="Segoe Script"/>
              </a:rPr>
              <a:t>Хто може стати фахівцем з обліку, аудиту та оподаткування ???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24075"/>
            <a:ext cx="6096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508125"/>
            <a:ext cx="6780213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Ним може стати кожен, </a:t>
            </a:r>
          </a:p>
          <a:p>
            <a:pPr algn="ctr"/>
            <a:r>
              <a:rPr lang="uk-UA" sz="2800" b="1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>хто може</a:t>
            </a:r>
          </a:p>
          <a:p>
            <a:pPr algn="ctr"/>
            <a:r>
              <a:rPr lang="uk-UA" sz="28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приймати власні рішення;</a:t>
            </a:r>
          </a:p>
          <a:p>
            <a:pPr algn="ctr"/>
            <a:r>
              <a:rPr lang="uk-UA" sz="2800" b="1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>хто прагне</a:t>
            </a:r>
          </a:p>
          <a:p>
            <a:pPr algn="ctr"/>
            <a:r>
              <a:rPr lang="uk-UA" sz="28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постійно розвиватися та вдосконалюватися;</a:t>
            </a:r>
          </a:p>
          <a:p>
            <a:pPr algn="ctr"/>
            <a:r>
              <a:rPr lang="uk-UA" sz="2800" b="1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>хто вміє</a:t>
            </a:r>
          </a:p>
          <a:p>
            <a:pPr algn="ctr"/>
            <a:r>
              <a:rPr lang="uk-UA" sz="28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спілкувати або хоче цього навчатися )))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6029325"/>
            <a:ext cx="7467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685800" y="5324475"/>
            <a:ext cx="538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788" y="309563"/>
            <a:ext cx="1134745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2E75B6"/>
                </a:solidFill>
                <a:latin typeface="Segoe Script"/>
              </a:rPr>
              <a:t>Як стати фахівцем з обліку, аудиту</a:t>
            </a:r>
          </a:p>
          <a:p>
            <a:pPr algn="ctr"/>
            <a:r>
              <a:rPr lang="uk-UA" sz="3200" b="1">
                <a:solidFill>
                  <a:srgbClr val="2E75B6"/>
                </a:solidFill>
                <a:latin typeface="Segoe Script"/>
              </a:rPr>
              <a:t> та оподаткування ??? </a:t>
            </a:r>
          </a:p>
        </p:txBody>
      </p:sp>
      <p:pic>
        <p:nvPicPr>
          <p:cNvPr id="21506" name="Picture 2" descr="http://oneu.edu.ua/images/head_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277938"/>
            <a:ext cx="121110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31788" y="2835275"/>
            <a:ext cx="11387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Професія бухгалтера і аудитора у наш час набуває все більшої популярності та виходить на міжнародну арену, тому здобути відповідні знання та отримати кваліфікацію бухгалтера та аудитора можливо в різних ВНЗах України та світу !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12763" y="3865563"/>
            <a:ext cx="1116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В </a:t>
            </a:r>
            <a:r>
              <a:rPr lang="uk-UA" sz="2000" b="1">
                <a:latin typeface="Calibri" pitchFamily="34" charset="0"/>
              </a:rPr>
              <a:t>Одеському національному економічному університеті</a:t>
            </a:r>
            <a:r>
              <a:rPr lang="uk-UA" sz="2000">
                <a:latin typeface="Calibri" pitchFamily="34" charset="0"/>
              </a:rPr>
              <a:t> кваліфікацію фахівця з обліку та оподаткування можливо здобути на </a:t>
            </a:r>
            <a:r>
              <a:rPr lang="uk-UA" sz="2000" b="1">
                <a:latin typeface="Calibri" pitchFamily="34" charset="0"/>
              </a:rPr>
              <a:t>Обліково-економічному факультеті</a:t>
            </a:r>
            <a:r>
              <a:rPr lang="uk-UA" sz="2000">
                <a:latin typeface="Calibri" pitchFamily="34" charset="0"/>
              </a:rPr>
              <a:t>, історія якого складає більш </a:t>
            </a:r>
            <a:r>
              <a:rPr lang="uk-UA" sz="2000" b="1">
                <a:latin typeface="Calibri" pitchFamily="34" charset="0"/>
              </a:rPr>
              <a:t>70-ти років</a:t>
            </a:r>
            <a:r>
              <a:rPr lang="uk-UA" sz="2000">
                <a:latin typeface="Calibri" pitchFamily="34" charset="0"/>
              </a:rPr>
              <a:t>!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52450" y="4908550"/>
            <a:ext cx="11166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Тут здійснюють підготовку за спеціальністю 071 </a:t>
            </a:r>
            <a:r>
              <a:rPr lang="uk-UA" sz="2000" b="1">
                <a:latin typeface="Calibri" pitchFamily="34" charset="0"/>
              </a:rPr>
              <a:t>«Облік та оподаткування» </a:t>
            </a:r>
            <a:r>
              <a:rPr lang="uk-UA" sz="2000">
                <a:latin typeface="Calibri" pitchFamily="34" charset="0"/>
              </a:rPr>
              <a:t>за освітньо-кваліфікаційними рівнями </a:t>
            </a:r>
            <a:r>
              <a:rPr lang="uk-UA" sz="2000" b="1">
                <a:latin typeface="Calibri" pitchFamily="34" charset="0"/>
              </a:rPr>
              <a:t>«Бакалавр» та «Магістр</a:t>
            </a:r>
            <a:r>
              <a:rPr lang="uk-UA" sz="2000">
                <a:latin typeface="Calibri" pitchFamily="34" charset="0"/>
              </a:rPr>
              <a:t>» з перспективою вступу до аспірантури</a:t>
            </a:r>
            <a:r>
              <a:rPr lang="uk-UA">
                <a:latin typeface="Calibri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1888" y="6105525"/>
            <a:ext cx="74676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3578225" y="5529263"/>
            <a:ext cx="538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50" y="422275"/>
            <a:ext cx="1134586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chemeClr val="hlink"/>
                </a:solidFill>
                <a:latin typeface="Segoe Script"/>
              </a:rPr>
              <a:t>Чому саме ОЕФ ОНЕУ 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488" y="2515613"/>
            <a:ext cx="66880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accent2"/>
                </a:solidFill>
                <a:latin typeface="Segoe Script"/>
              </a:rPr>
              <a:t>Наші конкурентні переваги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50813" y="593725"/>
            <a:ext cx="3094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chemeClr val="hlink"/>
                </a:solidFill>
                <a:latin typeface="Segoe Script"/>
              </a:rPr>
              <a:t>Гарантоване працевлаштування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9351169" y="616744"/>
            <a:ext cx="2443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hlink"/>
                </a:solidFill>
                <a:latin typeface="Segoe Script"/>
              </a:rPr>
              <a:t>Подвійні дипломи зарубіжних ВНЗ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252913" y="1281113"/>
            <a:ext cx="3213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chemeClr val="hlink"/>
                </a:solidFill>
                <a:latin typeface="Segoe Script"/>
              </a:rPr>
              <a:t>Висококваліфіковані викладачі-професіонали – науковці і практики міжнародного рівня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7848600" y="4826000"/>
            <a:ext cx="47942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Якісні програми навчання,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акредитовані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міжнародними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сертифікаційними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програмами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підготовки бухгалтерів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(АССА, </a:t>
            </a:r>
            <a:r>
              <a:rPr lang="en-US" altLang="uk-UA" sz="1600" b="1">
                <a:solidFill>
                  <a:schemeClr val="hlink"/>
                </a:solidFill>
                <a:latin typeface="Segoe Script"/>
              </a:rPr>
              <a:t>CIMA</a:t>
            </a:r>
            <a:r>
              <a:rPr lang="ru-RU" altLang="uk-UA" sz="1600" b="1">
                <a:solidFill>
                  <a:schemeClr val="hlink"/>
                </a:solidFill>
                <a:latin typeface="Segoe Script"/>
              </a:rPr>
              <a:t>, </a:t>
            </a:r>
            <a:r>
              <a:rPr lang="en-US" altLang="uk-UA" sz="1600" b="1">
                <a:solidFill>
                  <a:schemeClr val="hlink"/>
                </a:solidFill>
                <a:latin typeface="Segoe Script"/>
              </a:rPr>
              <a:t>ICFM</a:t>
            </a:r>
            <a:r>
              <a:rPr lang="ru-RU" altLang="uk-UA" sz="1600" b="1">
                <a:solidFill>
                  <a:schemeClr val="hlink"/>
                </a:solidFill>
                <a:latin typeface="Segoe Script"/>
              </a:rPr>
              <a:t>)</a:t>
            </a:r>
          </a:p>
          <a:p>
            <a:pPr algn="ctr"/>
            <a:endParaRPr lang="uk-UA" sz="2000">
              <a:solidFill>
                <a:schemeClr val="hlink"/>
              </a:solidFill>
              <a:latin typeface="Segoe Script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-104775" y="4860925"/>
            <a:ext cx="42814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Поєднання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теоретичного навчання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з практикою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на провідних підприємствах </a:t>
            </a:r>
          </a:p>
          <a:p>
            <a:pPr algn="ctr"/>
            <a:r>
              <a:rPr lang="uk-UA" altLang="uk-UA" sz="1600" b="1">
                <a:solidFill>
                  <a:schemeClr val="hlink"/>
                </a:solidFill>
                <a:latin typeface="Segoe Script"/>
              </a:rPr>
              <a:t>м. Одеси і Одеської обл.</a:t>
            </a:r>
            <a:endParaRPr lang="ru-RU" altLang="uk-UA" sz="1600" b="1">
              <a:solidFill>
                <a:schemeClr val="hlink"/>
              </a:solidFill>
              <a:latin typeface="Segoe Script"/>
            </a:endParaRPr>
          </a:p>
          <a:p>
            <a:pPr algn="ctr"/>
            <a:endParaRPr lang="uk-UA" sz="2000">
              <a:latin typeface="Segoe Script"/>
            </a:endParaRPr>
          </a:p>
        </p:txBody>
      </p:sp>
      <p:pic>
        <p:nvPicPr>
          <p:cNvPr id="22536" name="Рисунок 2" descr="https://pp.vk.me/c627531/v627531362/4d356/X3Rredq4w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1738313"/>
            <a:ext cx="1503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" descr="C:\Users\Пользователь\AppData\Local\Temp\image-0-02-05-f84bd19c3bf195954d7e6dfc85238f55e7f3e3fe95675341fe6a1612e2d500ca-V.jpg"/>
          <p:cNvPicPr>
            <a:picLocks noChangeAspect="1" noChangeArrowheads="1"/>
          </p:cNvPicPr>
          <p:nvPr/>
        </p:nvPicPr>
        <p:blipFill>
          <a:blip r:embed="rId3"/>
          <a:srcRect t="14009"/>
          <a:stretch>
            <a:fillRect/>
          </a:stretch>
        </p:blipFill>
        <p:spPr bwMode="auto">
          <a:xfrm>
            <a:off x="6259513" y="3306763"/>
            <a:ext cx="16303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3" descr="https://pp.vk.me/c621831/v621831232/2347/K9pRpGAptRo.jpg"/>
          <p:cNvPicPr>
            <a:picLocks noChangeAspect="1" noChangeArrowheads="1"/>
          </p:cNvPicPr>
          <p:nvPr/>
        </p:nvPicPr>
        <p:blipFill>
          <a:blip r:embed="rId4"/>
          <a:srcRect t="6770"/>
          <a:stretch>
            <a:fillRect/>
          </a:stretch>
        </p:blipFill>
        <p:spPr bwMode="auto">
          <a:xfrm>
            <a:off x="4110038" y="3306763"/>
            <a:ext cx="13795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1" descr="image-0-02-05-b5f5a83ff38b12ab30f51fbcc715d898126e25e6e8300357a56bdefefcb69c59-V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25037" y="1620611"/>
            <a:ext cx="14954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184150" y="3760788"/>
            <a:ext cx="27368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uk-UA" altLang="uk-UA" sz="1300" b="1" i="1">
                <a:latin typeface="Times New Roman" pitchFamily="18" charset="0"/>
              </a:rPr>
              <a:t>Єрикалова В.В. (бухгалтер ТОВ«КadorrGroup)</a:t>
            </a:r>
            <a:endParaRPr lang="ru-RU" altLang="uk-UA" sz="1300" b="1">
              <a:latin typeface="Times New Roman" pitchFamily="18" charset="0"/>
            </a:endParaRPr>
          </a:p>
          <a:p>
            <a:pPr indent="450850" algn="ctr"/>
            <a:r>
              <a:rPr lang="ru-RU" altLang="uk-UA" sz="1300" b="1" i="1">
                <a:latin typeface="Times New Roman" pitchFamily="18" charset="0"/>
              </a:rPr>
              <a:t>випускниця ОЕФ2014 року</a:t>
            </a:r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5581650" y="5332413"/>
            <a:ext cx="304641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uk-UA" altLang="uk-UA" sz="1300" b="1" i="1">
                <a:latin typeface="Times New Roman" pitchFamily="18" charset="0"/>
              </a:rPr>
              <a:t>Григор`єв Денис </a:t>
            </a:r>
          </a:p>
          <a:p>
            <a:pPr indent="450850" algn="ctr"/>
            <a:r>
              <a:rPr lang="uk-UA" altLang="uk-UA" sz="1300" b="1" i="1">
                <a:latin typeface="Times New Roman" pitchFamily="18" charset="0"/>
              </a:rPr>
              <a:t>(депутат Одеської міської Ради)</a:t>
            </a:r>
            <a:endParaRPr lang="ru-RU" altLang="uk-UA" sz="1300" b="1">
              <a:latin typeface="Times New Roman" pitchFamily="18" charset="0"/>
            </a:endParaRPr>
          </a:p>
          <a:p>
            <a:pPr indent="450850" algn="ctr"/>
            <a:r>
              <a:rPr lang="uk-UA" altLang="uk-UA" sz="1300" b="1" i="1">
                <a:latin typeface="Times New Roman" pitchFamily="18" charset="0"/>
              </a:rPr>
              <a:t>Випускник ОЕФ 2005 року</a:t>
            </a:r>
          </a:p>
        </p:txBody>
      </p:sp>
      <p:sp>
        <p:nvSpPr>
          <p:cNvPr id="22542" name="Rectangle 18"/>
          <p:cNvSpPr>
            <a:spLocks noChangeArrowheads="1"/>
          </p:cNvSpPr>
          <p:nvPr/>
        </p:nvSpPr>
        <p:spPr bwMode="auto">
          <a:xfrm>
            <a:off x="2997200" y="5305425"/>
            <a:ext cx="32781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altLang="uk-UA" sz="1300" b="1" i="1">
                <a:latin typeface="Times New Roman" pitchFamily="18" charset="0"/>
                <a:cs typeface="Times New Roman" pitchFamily="18" charset="0"/>
              </a:rPr>
              <a:t>Барда Н.В.</a:t>
            </a:r>
          </a:p>
          <a:p>
            <a:pPr indent="450850" algn="ctr"/>
            <a:r>
              <a:rPr lang="ru-RU" altLang="uk-UA" sz="1300" b="1" i="1">
                <a:latin typeface="Times New Roman" pitchFamily="18" charset="0"/>
                <a:cs typeface="Times New Roman" pitchFamily="18" charset="0"/>
              </a:rPr>
              <a:t> (гол.бухгалтер </a:t>
            </a:r>
          </a:p>
          <a:p>
            <a:pPr indent="450850" algn="ctr"/>
            <a:r>
              <a:rPr lang="ru-RU" altLang="uk-UA" sz="1300" b="1" i="1">
                <a:latin typeface="Times New Roman" pitchFamily="18" charset="0"/>
                <a:cs typeface="Times New Roman" pitchFamily="18" charset="0"/>
              </a:rPr>
              <a:t>ТОВ «Рошен Де Люкс»)</a:t>
            </a:r>
            <a:endParaRPr lang="ru-RU" altLang="uk-UA" sz="1300" b="1">
              <a:latin typeface="Times New Roman" pitchFamily="18" charset="0"/>
            </a:endParaRPr>
          </a:p>
          <a:p>
            <a:pPr indent="450850" algn="ctr" eaLnBrk="0" hangingPunct="0"/>
            <a:r>
              <a:rPr lang="ru-RU" altLang="uk-UA" sz="1300" b="1" i="1">
                <a:latin typeface="Times New Roman" pitchFamily="18" charset="0"/>
                <a:cs typeface="Times New Roman" pitchFamily="18" charset="0"/>
              </a:rPr>
              <a:t>Випускниця ОЕФ 2003 року</a:t>
            </a:r>
            <a:endParaRPr lang="ru-RU" altLang="uk-UA" sz="1300" b="1">
              <a:latin typeface="Times New Roman" pitchFamily="18" charset="0"/>
            </a:endParaRPr>
          </a:p>
        </p:txBody>
      </p:sp>
      <p:sp>
        <p:nvSpPr>
          <p:cNvPr id="22543" name="Rectangle 22"/>
          <p:cNvSpPr>
            <a:spLocks noChangeArrowheads="1"/>
          </p:cNvSpPr>
          <p:nvPr/>
        </p:nvSpPr>
        <p:spPr bwMode="auto">
          <a:xfrm>
            <a:off x="9475788" y="3695700"/>
            <a:ext cx="1998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400" b="1" i="1">
                <a:latin typeface="Times New Roman" pitchFamily="18" charset="0"/>
              </a:rPr>
              <a:t>Верлан Ірина</a:t>
            </a:r>
            <a:endParaRPr lang="ru-RU" altLang="uk-UA" sz="1400" b="1" i="1">
              <a:latin typeface="Times New Roman" pitchFamily="18" charset="0"/>
            </a:endParaRPr>
          </a:p>
          <a:p>
            <a:pPr algn="ctr"/>
            <a:r>
              <a:rPr lang="uk-UA" altLang="uk-UA" sz="1400" b="1" i="1">
                <a:latin typeface="Times New Roman" pitchFamily="18" charset="0"/>
              </a:rPr>
              <a:t>Завідувач відділу </a:t>
            </a:r>
            <a:endParaRPr lang="ru-RU" altLang="uk-UA" sz="1400" b="1" i="1">
              <a:latin typeface="Times New Roman" pitchFamily="18" charset="0"/>
            </a:endParaRPr>
          </a:p>
          <a:p>
            <a:pPr algn="ctr"/>
            <a:r>
              <a:rPr lang="uk-UA" altLang="uk-UA" sz="1400" b="1" i="1">
                <a:latin typeface="Times New Roman" pitchFamily="18" charset="0"/>
              </a:rPr>
              <a:t>управлінського обліку ТОВ «ТеНет»</a:t>
            </a:r>
          </a:p>
        </p:txBody>
      </p: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3321050" y="6091238"/>
            <a:ext cx="538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13" y="2913063"/>
            <a:ext cx="63595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3" y="288925"/>
            <a:ext cx="11345862" cy="155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2E75B6"/>
                </a:solidFill>
                <a:latin typeface="Segoe Script"/>
              </a:rPr>
              <a:t>Яка оплата праці фахівця з обліку, аудиту та оподаткування ???</a:t>
            </a:r>
          </a:p>
          <a:p>
            <a:pPr algn="ctr"/>
            <a:endParaRPr lang="uk-UA" sz="3200" b="1">
              <a:solidFill>
                <a:srgbClr val="2E75B6"/>
              </a:solidFill>
              <a:latin typeface="Segoe Scrip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1675" y="5911850"/>
            <a:ext cx="7467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65000, м. Одеса,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Успенська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, 91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Тел. (048)-724-07-38, (048)-725-69-01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69863" y="1311275"/>
            <a:ext cx="11287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dirty="0">
                <a:solidFill>
                  <a:srgbClr val="DC1C08"/>
                </a:solidFill>
                <a:latin typeface="Segoe Script"/>
              </a:rPr>
              <a:t>Ви можете розпочати власну професійну кар'єру ще </a:t>
            </a:r>
            <a:r>
              <a:rPr lang="uk-UA" sz="3000" dirty="0" smtClean="0">
                <a:solidFill>
                  <a:srgbClr val="DC1C08"/>
                </a:solidFill>
                <a:latin typeface="Segoe Script"/>
              </a:rPr>
              <a:t>будучи </a:t>
            </a:r>
            <a:r>
              <a:rPr lang="uk-UA" sz="3000" dirty="0">
                <a:solidFill>
                  <a:srgbClr val="DC1C08"/>
                </a:solidFill>
                <a:latin typeface="Segoe Script"/>
              </a:rPr>
              <a:t>студентом !!! 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09600" y="2320925"/>
            <a:ext cx="70294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>
                <a:latin typeface="Times New Roman" pitchFamily="18" charset="0"/>
                <a:cs typeface="Times New Roman" pitchFamily="18" charset="0"/>
              </a:rPr>
              <a:t>Наші студенти проходять усі кроки професійного зростання від бухгалтера-початківця з мінімальною заробітною платою до фахівця з обліку, аудиту, оподаткування та аналітика з високою оплатою праці – </a:t>
            </a:r>
            <a:r>
              <a:rPr lang="uk-UA" sz="3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3000-5000</a:t>
            </a:r>
            <a:r>
              <a:rPr lang="en-US" sz="3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>
                <a:latin typeface="Times New Roman" pitchFamily="18" charset="0"/>
                <a:cs typeface="Times New Roman" pitchFamily="18" charset="0"/>
              </a:rPr>
              <a:t>у місяць!!!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28613" y="5389563"/>
            <a:ext cx="53832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http://oneu.edu.ua/pages/fac/uef</a:t>
            </a:r>
            <a:endParaRPr lang="uk-UA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856</Words>
  <Application>Microsoft Office PowerPoint</Application>
  <PresentationFormat>Широкоэкранный</PresentationFormat>
  <Paragraphs>138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51</cp:revision>
  <dcterms:created xsi:type="dcterms:W3CDTF">2017-01-27T10:34:16Z</dcterms:created>
  <dcterms:modified xsi:type="dcterms:W3CDTF">2017-03-26T13:43:27Z</dcterms:modified>
</cp:coreProperties>
</file>